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219211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발표 시작 — 인사 + 자기소개 짧게.
오늘 주제 한 줄 — Spring Boot auth-server 를 Kubernetes(K3s) 위에서 사이드카 없이, 운영자가 Vault 만 보고도 시크릿이 흐르게 어떻게 묶었는가.
발표 흐름 — Auth boundary → Application → Data/Migration → Secret(Vault·VSO) → Runtime(K8s·Traefik) → 다음 검증 항목.
시간 안내 (약 30 분 + Q&amp;A). 질문은 중간에 끊어도 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PostgreSQL 은 auth-server 데이터, MinIO 는 object storage 와 registry backend 를 담당한다.
발표 멘트 — auth-server 관점에서 핵심 데이터 저장소는 PostgreSQL 입니다. 사용자 식별 정보와 Flyway migration 대상 schema 가 여기에 있습니다.
반면 MinIO 는 auth-server 의 도메인 저장소라기보다는 infra 쪽 object storage 입니다. Docker Registry 가 자체 PV 를 갖지 않고 MinIO S3 backend 를 사용하도록 구성했습니다.
즉 애플리케이션 데이터와 플랫폼 object storage 책임을 분리한 구조입니다.
Postgres — schema: auth, 5 마이그레이션 (V1~V5). Flyway Job 이 별도 적용 (다음 슬라이드).
MinIO Tenant — MinIO Operator 로 띄움. buckets: auth · docker-registry.
registry 는 자체 PV 0 — REGISTRY_STORAGE=s3 + REGISTRY_STORAGE_S3_REGIONENDPOINT. 객체 저장소 인프라 1 개로 통일해 백업 / 용량 / 모니터링을 한 군데에서.
이미지 push / containerd image pull 은 별도 슬라이드 (S08-B, 발표 시간 따라).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단순함이 우선인 단계엔 ConfigMap. 단, 1 MiB 한계 (회귀 기준) 명시.
Before — SQL → migration-jar → 이미지 빌드 + push → Job pull. SQL 1 줄 변경마다 빌드.
After  — Git SQL → ConfigMap mount → 공식 flyway:10.20.1 이미지 + Job. SQL 변경 = ConfigMap 갱신.
지금 ~2 KB 라 여유 충분. 회귀 조건이 명확해야 결정이 가벼움.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Vault Injector 를 안 고른 3 가지 이유. 다음 슬라이드(VSO 진화) 의 전제.
이건 Injector 적대가 아니라, '우리 환경(단일 노드 K3s dev) 기준' 의 선택. 대규모 운영팀 / 풍부한 메모리 / 사이드카 운영 경험 충분한 환경에서는 Injector 가 정답일 수도.
3 단점:
① 의존 사슬 — auto-unseal(KMS) → Vault → K8s Secret → Pod 모두 직렬. KMS 한 점이 클러스터 전체 영향.
   더 깊게 — auto-unseal token 자체가 K8s Secret 으로 저장되어 etcd 에 남음. Vault 도입 동기와 충돌.
② 사이드카 비용 — 로컬 측정 156 Mi/Pod (vault-agent 1.17.2, idle, kubectl top 3 회 동일).    *주의* 표본 1, idle baseline. 정상 운영 시 +20~50 Mi 가능. 정확한 절대값보다 'Pod N = 사이드카 N' 의 선형성 메시지.
③ K8s 네이티브 X — Pod 어노테이션 기반. GitOps(ArgoCD/Flux)가 sync 됐는지 자체를 검증 불가.
   VSO 는 CRD 기반이라 status 필드로 reconcile 결과를 외부에 노출.
결론 — 우리 환경에서는 VSO. (다음 슬라이드)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Vault 를 빼는 게 아니라 'Pod ↔ Vault' 접점만 바꾼다. Pod 는 Vault 를 모름.
CRD 3 종 — VaultConnection (연결), VaultAuth (K8s auth), VaultStaticSecret (KV → K8s Secret 매핑, 현재 7 개+).
트레이드오프 — VSO 가 만드는 K8s Secret 은 etcd 에 base64 로 저장. 다음 슬라이드(etcd 결정 트리)에서 닫음.
이 슬라이드 단일 메시지 = '접점만 바꿨다'. 사이드카 / 어노테이션 / 비용 비교는 이전 슬라이드(12)에서 마쳤음 — 여기선 반복 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VSO 채택의 부수 책임 = etcd 보호. 환경별 권장 옵션이 다르고, Vault transit 으로 etcd 를 암호화하면 닭달걀 (Vault Pod 가 K8s Secret 을 etcd 에서 읽어야 시작).
현재 상태 — dev 환경에서 K3s --secrets-encryption 은 *다음 액션*. 아직 미적용. 마무리 슬라이드의 다음 검증 항목으로 연결.
[backup] 옵션별 키 관리:
•  K3s --secrets-encryption — AES-CBC 자동, 키는 노드 디스크
•  kubeadm EncryptionConfiguration — KMS provider 와 결합
•  클라우드 KMS — AWS KMS / GCP KMS provider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'기본은 막고 필요한 것만 연다'. 4 개 결정은 모두 '변경 영향 면 축소' 목적.
시간 짧으면 #1, #3 만. base/overlay = 환경 차이 격리, NetworkPolicy default-deny = 보안 표면 코드화.
[backup] YAML 예시 — podSelector: {} + Ingress/Egress 양쪽 빈 정책 = 완전 차단. 그 위에 컴포넌트별 allow 만 추가. 파일 위치 = k8s/overlays/dev/networkpolicy-baseline.yaml.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Traefik 자체를 새로 설치하지 않는다. K3s 기본 Traefik 을 유지하면서 운영 정책만 HelmChartConfig + Middleware 로 GitOps 화.
dev TLS 비활성 컨텍스트 — 셀프사인 인증서로 oauth2-proxy ForwardAuth 셋업 중 신뢰 체인 이슈가 있어, dev 단계에선 HTTP 로 운영. 운영 환경 표준은 cert-manager + 외부 DNS + Let's Encrypt (마무리 슬라이드 다음 액션).
[backup] Middleware 체인 — https-redirect / security-headers / (registry 만) BasicAuth. TLSOption modern-tls = TLS 1.2+ strict SNI. 라우터 annotation = traefik.ingress.kubernetes.io/router.middlewares 에 체인 명시. namespace prefix 주의 — kube-system-* (Traefik 위치) / mnt-* (워크로드 위치).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Closing — 한 줄 메시지: 백엔드는 애플리케이션 내부만으로 완성되지 않는다. 인증 → 시크릿 → 런타임 순서로 경계를 나누고 닫는 작업이 같이 가야 운영 가능한 구조가 된다.
다음 액션은 우선순위 3 개로 추렸음:
•  cert-manager + 외부 DNS — dev TLS 셀프사인 이슈 해소, ssl_insecure_skip_verify 제거
•  ForwardAuth E2E 검증 — 실제 사용자 세션 / 로그인 / 로그아웃 / 차단 흐름 통과
•  etcd encryption-at-rest — K3s --secrets-encryption 부터
(시간 있으면) backup 3 — registries.yaml 자동화 · CORS 책임 위치 · presentation-http/grpc 분리.
Q&amp;A 안내 — 질문 받음. 예상 질문:
•  '왜 K3s 인가' → dev 학습 환경, 단일 노드 적합, 같은 K8s API.
•  'ArchUnit 빌드 시간' → 테스트 단계만, +수 초.
•  'Vault 단일 노드 prod 가능?' → file backend 라 HA 불가. raft 전환 필요.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발표 범위 — 청중에게 '어떤 슬라이드들이 어떤 순서로 나오는지' 미리 보여주는 장.
5 개 축을 좌→우 흐름으로 보여줍니다. Auth → Application → Data → Secret → Runtime. 이 순서가 곧 슬라이드 순서이기도 합니다.
'다음 검증 항목'은 여기서 다루지 않고 마무리 슬라이드에서 통합해서 다룹니다 — 청중이 '현재 한 일' 과 '다음 할 일' 을 한 호흡으로 끊어서 받게 하기 위함.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전체 흐름은 두 축 + 시크릿 한 축으로 보면 됩니다.
■ 요청 흐름 (좌→우)
  사용자 요청은 Traefik Ingress 로 들어오고, oauth2-proxy 가 로그인 세션을 확인합니다. 로그인이 필요하면 Keycloak 으로 redirect 하고, 통과한 요청은 auth-server 로 전달됩니다.
■ 검증 경계
  auth-server 는 oauth2-proxy 를 신뢰해서 끝내는 것이 아니라, Keycloak 이 발급한 JWT 를 Spring Security Resource Server 로 다시 검증합니다. 즉 Ingress 게이트와 Resource Server 검증의 이중 경계.
■ 시크릿 흐름 (하단 → 위)
  운영자가 Vault 에 값을 넣고, VSO 가 Kubernetes Secret 으로 동기화합니다. Pod 는 Vault 를 직접 알지 않고 평범한 Kubernetes Secret 을 envFrom 으로 받습니다.
①~⑤ 번호 따라 흐름 짚기:
①  Traefik (kube-system) — Ingress 진입
②  oauth2-proxy (mnt) — 로그인/세션 게이트
③  auth-server — Spring Boot · CA · MDC traceId · JWT 재검증
④  Postgres / MinIO — 데이터 + 객체 저장
⑤  Vault → VSO → K8s Secret — Pod 는 envFrom 으로 받음
강조 — Pod 는 Vault 를 모르고 평범한 K8s Secret 만 본다.
단, VSO 방식에서는 Secret 이 Kubernetes Secret 으로 존재하므로 etcd 보호가 필요합니다 (다음 액션의 etcd encryption 항목으로 연결).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oauth2-proxy 는 로그인/세션 게이트를 담당하고, auth-server 는 Keycloak JWT 를 다시 검증한다.
여기서 중요한 건 인증을 한 번만 한다는 뜻이 아닙니다.
브라우저 로그인, redirect, callback, 세션 확인은 oauth2-proxy 가 담당합니다. 반면 auth-server 는 백엔드 API 서버이기 때문에 전달된 Keycloak JWT 의 issuer, signature, expiration, role claim 을 다시 검증합니다.
그래서 이 구조는 'Ingress 에서 끝나는 인증' 이 아니라, Ingress 게이트와 Resource Server 검증을 분리한 구조입니다.
Input: 브라우저의 GET /api/v1/auth/me (세션 쿠키 있을 수도, 없을 수도)
Output: 검증된 principal + 권한이 채워진 요청 → 컨트롤러 도달
흐름:
A. 미인증 → oauth2-proxy 가 302 redirect → Keycloak 로그인 → 세션 쿠키 발급
B. 인증된 요청 → oauth2-proxy 가 요청을 통과시키고 필요한 인증 정보를 전달
C. auth-server → Authorization Bearer JWT 를 Resource Server 로 검증 (issuer-uri 환경변수, JWKS 자동 fetch + 캐시)
왜 분리하는가 — App 코드는 로그인 플로우를 직접 다루지 않고, 검증된 principal 과 권한 조건을 전제로 HTTP 계약에 집중. callback / redirect / 쿠키 관리는 oauth2-proxy 가 담당.
JwtAuthenticationConverter 가 Keycloak realm role → Spring Authority 변환.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레이어 의존 방향을 사람 리뷰가 아니라 ArchUnit 테스트로 검증한다.
Gradle multi-module 5 개. 의존은 한 방향만 — presentation/infrastructure → application → domain. bootstrap 은 composition root — 모든 모듈 참조 OK.
ArchUnit 규칙은 슬라이드 표면에 명시 (외울 필요 X — 어떤 종류의 위반이 자동 차단되는지 보면 됨).
왜 테스트로? — 사람 리뷰는 빠질 수 있음. 테스트 실패는 PR 단계에서 차단. CI 연결 시 main 반영 전 자동.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내부 분류 코드와 외부 응답 코드를 sealed 타입으로 분리해서, 응답 경로에 내부 코드가 새려고 하면 빌드가 실패하게 만들었다.
런타임 if 검사가 아니라 컴파일 실패가 핵심.
[backup] 구체 이름 — ErrorCode (sealed) → ClientFacingErrorCode / ExternalErrorCode. 응답 매퍼는 ClientFacingErrorCode 만 인자로 받음.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예외가 '어디에서' 발생했는가에 따라 잡는 위치가 다르다. 운영 시 원인 분류 목적.
표는 클래스 이름이 아니라 '실패 지점' 과 '응답 의미' 만 노출. 청중이 클래스 5 개를 외울 이유는 없음.
[backup] 실제 핸들러 — InfrastructureExceptionHandler / SecurityResponseExceptionHandler / ValidationExceptionHandler / RequestExceptionHandler / ApplicationExceptionHandler. 필터 체인은 SecurityExceptionHandler, advice 밖은 ApiErrorController.
advice 밖 = sendError / 이중 폴트 / 우회 경로. 이런 경로도 응답 envelope 통일.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응답 형식은 통일하되, HTTP 의미는 뭉개지 않는다.
3 카드:
① envelope — success/code/message/data/errors/traceId/timestamp. data 와 errors 분리, null 직렬화 제외.
② 401 vs 403 — 익명에게 403 을 주면 클라이언트가 재로그인 플로우를 시작 못 함. 그래서 익명=401, 인증된=403.
③ status 보존 — /error 에서 404→500 둔갑 방지. LB 헬스체크와 SDK 재시도 정책 보호.
[backup] 실제 envelope 클래스 = ApiResult&lt;T&gt;. 검증 근거 = JaCoCo Tier1 95%+, PIT app 94% / pres 77%, jqwik 속성 테스트.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rPr sz="1100" b="0">
                <a:solidFill>
                  <a:srgbClr val="24292F"/>
                </a:solidFill>
                <a:latin typeface="Pretendard"/>
              </a:rPr>
              <a:t>Key Message — 같은 traceId 값이 응답 헤더와 앱 로그에 동시에 박혀, 운영 트리아지 시 한 개 값으로 좁혀간다.
MDC 가 비면 응답에 sentinel '-' 를 노출 → '필터 누락' 자체를 숨기지 않음.
[backup] 실제 컴포넌트 — TraceIdFilter (servlet filter) → MDC.put("traceId", ...). logback 패턴은 %X{traceId}. RequestBoundApiResultFactory 가 응답 envelope 에 같은 값을 채움.
프로파일 appender 4 종 — local/dev CONSOLE, prod logstash JSON, audit-file RollingFileAppender.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20000" y="2015999"/>
            <a:ext cx="10752119" cy="79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4400" b="1">
                <a:solidFill>
                  <a:srgbClr val="24292F"/>
                </a:solidFill>
                <a:latin typeface="Pretendard"/>
              </a:rPr>
              <a:t>Spring 인증 서버를 K3s 위에 올리기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0000" y="2916000"/>
            <a:ext cx="10752119" cy="43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2200" b="0">
                <a:solidFill>
                  <a:srgbClr val="57606A"/>
                </a:solidFill>
                <a:latin typeface="Pretendard"/>
              </a:rPr>
              <a:t>사이드카 없이, 운영자가 Vault 만 보고도 시크릿이 흐르게</a:t>
            </a:r>
          </a:p>
        </p:txBody>
      </p:sp>
      <p:sp>
        <p:nvSpPr>
          <p:cNvPr id="4" name="Rectangle 3"/>
          <p:cNvSpPr/>
          <p:nvPr/>
        </p:nvSpPr>
        <p:spPr>
          <a:xfrm>
            <a:off x="720000" y="3708000"/>
            <a:ext cx="900000" cy="64800"/>
          </a:xfrm>
          <a:prstGeom prst="rect">
            <a:avLst/>
          </a:prstGeom>
          <a:solidFill>
            <a:srgbClr val="1E40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20000" y="4068000"/>
            <a:ext cx="2580029" cy="342000"/>
          </a:xfrm>
          <a:prstGeom prst="rect">
            <a:avLst/>
          </a:prstGeom>
          <a:solidFill>
            <a:srgbClr val="F6F8FA"/>
          </a:solidFill>
          <a:ln w="7620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720000" y="4147200"/>
            <a:ext cx="258002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24292F"/>
                </a:solidFill>
                <a:latin typeface="Pretendard"/>
              </a:rPr>
              <a:t>Auth Boundary</a:t>
            </a:r>
          </a:p>
        </p:txBody>
      </p:sp>
      <p:sp>
        <p:nvSpPr>
          <p:cNvPr id="7" name="Rectangle 6"/>
          <p:cNvSpPr/>
          <p:nvPr/>
        </p:nvSpPr>
        <p:spPr>
          <a:xfrm>
            <a:off x="3444029" y="4068000"/>
            <a:ext cx="2580029" cy="342000"/>
          </a:xfrm>
          <a:prstGeom prst="rect">
            <a:avLst/>
          </a:prstGeom>
          <a:solidFill>
            <a:srgbClr val="F6F8FA"/>
          </a:solidFill>
          <a:ln w="7620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3444029" y="4147200"/>
            <a:ext cx="258002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24292F"/>
                </a:solidFill>
                <a:latin typeface="Pretendard"/>
              </a:rPr>
              <a:t>Clean Architecture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168058" y="4068000"/>
            <a:ext cx="2580029" cy="342000"/>
          </a:xfrm>
          <a:prstGeom prst="rect">
            <a:avLst/>
          </a:prstGeom>
          <a:solidFill>
            <a:srgbClr val="F6F8FA"/>
          </a:solidFill>
          <a:ln w="7620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TextBox 9"/>
          <p:cNvSpPr txBox="1"/>
          <p:nvPr/>
        </p:nvSpPr>
        <p:spPr>
          <a:xfrm>
            <a:off x="6168058" y="4147200"/>
            <a:ext cx="258002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24292F"/>
                </a:solidFill>
                <a:latin typeface="Pretendard"/>
              </a:rPr>
              <a:t>Vault → VSO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892087" y="4068000"/>
            <a:ext cx="2580029" cy="342000"/>
          </a:xfrm>
          <a:prstGeom prst="rect">
            <a:avLst/>
          </a:prstGeom>
          <a:solidFill>
            <a:srgbClr val="F6F8FA"/>
          </a:solidFill>
          <a:ln w="7620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2" name="TextBox 11"/>
          <p:cNvSpPr txBox="1"/>
          <p:nvPr/>
        </p:nvSpPr>
        <p:spPr>
          <a:xfrm>
            <a:off x="8892087" y="4147200"/>
            <a:ext cx="258002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24292F"/>
                </a:solidFill>
                <a:latin typeface="Pretendard"/>
              </a:rPr>
              <a:t>K3s Runtime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0000" y="5184000"/>
            <a:ext cx="1075211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600" b="1">
                <a:solidFill>
                  <a:srgbClr val="24292F"/>
                </a:solidFill>
                <a:latin typeface="Pretendard"/>
              </a:rPr>
              <a:t>발표자  ·  DongHyeonka  ·  Backend / Platform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0000" y="5508000"/>
            <a:ext cx="1075211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300" b="0">
                <a:solidFill>
                  <a:srgbClr val="57606A"/>
                </a:solidFill>
                <a:latin typeface="Pretendard"/>
              </a:rPr>
              <a:t>2026-05-16  ·  약 30분 + Q&amp;A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 / 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③ 객체 저장소를 1 개로 통일 — MinIO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docker-registry 는 자기 PV 0 — REGISTRY_STORAGE=s3 로 MinIO 에 위임</a:t>
            </a:r>
          </a:p>
        </p:txBody>
      </p:sp>
      <p:pic>
        <p:nvPicPr>
          <p:cNvPr id="4" name="Picture 3" descr="04-da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19" y="1260000"/>
            <a:ext cx="11240480" cy="47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앱 데이터 = Postgres · 객체 = MinIO 한 곳. 백업 / 용량 / 모니터링이 객체 저장소 1 군데로 모임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#3 · 데이터 레이어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10 / 17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④ Flyway = ConfigMap + Job (이미지 빌드 사이클 제거)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현재 ~2 KB · 회귀 기준 = 1 MiB · 도달 시 이미지 내장 또는 별도 artifact 로 전환</a:t>
            </a:r>
          </a:p>
        </p:txBody>
      </p:sp>
      <p:pic>
        <p:nvPicPr>
          <p:cNvPr id="4" name="Picture 3" descr="05-flyway-evolu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28" y="1260000"/>
            <a:ext cx="10621062" cy="47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SQL 한 줄 변경 = ConfigMap 갱신 + 표준 Flyway Job 재실행 (registry 빌드/push 없음)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#4 · Flyway 진화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11 / 17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⑤ Vault Injector 를 안 고른 3 가지 이유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우리 환경(단일 노드 K3s dev) 기준 — 대규모 운영에서는 Injector 도 정답일 수 있음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24000"/>
            <a:ext cx="3656039" cy="302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B91C1C"/>
                </a:solidFill>
                <a:latin typeface="Pretendard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000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의존 사슬</a:t>
            </a:r>
          </a:p>
        </p:txBody>
      </p:sp>
      <p:sp>
        <p:nvSpPr>
          <p:cNvPr id="7" name="Rectangle 6"/>
          <p:cNvSpPr/>
          <p:nvPr/>
        </p:nvSpPr>
        <p:spPr>
          <a:xfrm>
            <a:off x="576000" y="2016000"/>
            <a:ext cx="3368039" cy="1007999"/>
          </a:xfrm>
          <a:prstGeom prst="rect">
            <a:avLst/>
          </a:prstGeom>
          <a:solidFill>
            <a:srgbClr val="FEF2F2"/>
          </a:solidFill>
          <a:ln w="1016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612000" y="2124000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B91C1C"/>
                </a:solidFill>
                <a:latin typeface="Consolas"/>
              </a:rPr>
              <a:t>KMS → Vault → K8s Secret
→ Pod → 모든 워크로드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2000" y="3132000"/>
            <a:ext cx="3296039" cy="104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24292F"/>
                </a:solidFill>
                <a:latin typeface="Pretendard"/>
              </a:rPr>
              <a:t>auto-unseal 채택 시 KMS 한 점이 전체 직렬화.
unseal token 도 K8s Secret 으로 etcd 에 남음 — 도입 동기 자기충돌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68039" y="1224000"/>
            <a:ext cx="3656039" cy="302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TextBox 10"/>
          <p:cNvSpPr txBox="1"/>
          <p:nvPr/>
        </p:nvSpPr>
        <p:spPr>
          <a:xfrm>
            <a:off x="4268039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B91C1C"/>
                </a:solidFill>
                <a:latin typeface="Pretendard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76039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사이드카 비용 (선형)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12039" y="2016000"/>
            <a:ext cx="3368039" cy="1007999"/>
          </a:xfrm>
          <a:prstGeom prst="rect">
            <a:avLst/>
          </a:prstGeom>
          <a:solidFill>
            <a:srgbClr val="FEF2F2"/>
          </a:solidFill>
          <a:ln w="1016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4" name="TextBox 13"/>
          <p:cNvSpPr txBox="1"/>
          <p:nvPr/>
        </p:nvSpPr>
        <p:spPr>
          <a:xfrm>
            <a:off x="4448039" y="2124000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B91C1C"/>
                </a:solidFill>
                <a:latin typeface="Consolas"/>
              </a:rPr>
              <a:t>≈ 156 Mi / Pod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48039" y="3132000"/>
            <a:ext cx="3296039" cy="104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24292F"/>
                </a:solidFill>
                <a:latin typeface="Pretendard"/>
              </a:rPr>
              <a:t>vault-agent 1.17.2 · idle · 로컬 단일 측정.
표본 1 · 정상 운영 +20~50 Mi 가능 — 절대값보다 'Pod N = 사이드카 N' 메시지가 핵심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04078" y="1224000"/>
            <a:ext cx="3656039" cy="302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7" name="TextBox 16"/>
          <p:cNvSpPr txBox="1"/>
          <p:nvPr/>
        </p:nvSpPr>
        <p:spPr>
          <a:xfrm>
            <a:off x="8104078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B91C1C"/>
                </a:solidFill>
                <a:latin typeface="Pretendard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12078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K8s 네이티브 X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48078" y="2016000"/>
            <a:ext cx="3368039" cy="1007999"/>
          </a:xfrm>
          <a:prstGeom prst="rect">
            <a:avLst/>
          </a:prstGeom>
          <a:solidFill>
            <a:srgbClr val="FEF2F2"/>
          </a:solidFill>
          <a:ln w="1016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0" name="TextBox 19"/>
          <p:cNvSpPr txBox="1"/>
          <p:nvPr/>
        </p:nvSpPr>
        <p:spPr>
          <a:xfrm>
            <a:off x="8284078" y="2124000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B91C1C"/>
                </a:solidFill>
                <a:latin typeface="Consolas"/>
              </a:rPr>
              <a:t>Pod annotation
(K8s 1급 객체 X)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84078" y="3132000"/>
            <a:ext cx="3296039" cy="104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24292F"/>
                </a:solidFill>
                <a:latin typeface="Pretendard"/>
              </a:rPr>
              <a:t>Injector 는 어노테이션 기반 동적 주입.
GitOps(ArgoCD/Flux)가 sync 결과를 검증 못 함 — VSO 는 CRD status 로 공개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2000" y="4680000"/>
            <a:ext cx="1132811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15803D"/>
                </a:solidFill>
                <a:latin typeface="Pretendard"/>
              </a:rPr>
              <a:t>→ 다음 슬라이드: 같은 Vault 를 유지하면서 Pod-Vault 접점만 바꾼 해법 (VSO)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이건 Injector 적대가 아니라 우리 환경 기준의 선택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#5 · Vault 운영 비교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12 / 17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⑤ VSO — Pod 와 Vault 사이 접점만 바꾼다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사이드카 0 · Pod 는 평범한 K8s Secret 만 envFrom · 다음 경계 = etcd</a:t>
            </a:r>
          </a:p>
        </p:txBody>
      </p:sp>
      <p:pic>
        <p:nvPicPr>
          <p:cNvPr id="4" name="Picture 3" descr="06-vault-evolu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28" y="1260000"/>
            <a:ext cx="10621062" cy="47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운영자는 Vault 를 source of truth 로 · 애플리케이션은 K8s Secret 만 소비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#5 · VSO 진화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13 / 17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⑤-C etcd 보호 — 환경별 결정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Vault transit 으로 etcd 암호화 시 닭달걀 — 단일 Vault 에선 별도 provider 필수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24000"/>
            <a:ext cx="3656039" cy="2160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5803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314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200" b="1">
                <a:solidFill>
                  <a:srgbClr val="57606A"/>
                </a:solidFill>
                <a:latin typeface="Pretendard"/>
              </a:rPr>
              <a:t>dev / 단일 노드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000" y="1548000"/>
            <a:ext cx="3440039" cy="57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5803D"/>
                </a:solidFill>
                <a:latin typeface="Consolas"/>
              </a:rPr>
              <a:t>K3s
--secrets-encryption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000" y="2231999"/>
            <a:ext cx="3368039" cy="72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한 줄 옵션 · AES-CBC 자동 · 추가 인프라 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6000" y="2988000"/>
            <a:ext cx="3368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1">
                <a:solidFill>
                  <a:srgbClr val="15803D"/>
                </a:solidFill>
                <a:latin typeface="Pretendard"/>
              </a:rPr>
              <a:t>현재 다음 액션 후보</a:t>
            </a:r>
          </a:p>
        </p:txBody>
      </p:sp>
      <p:sp>
        <p:nvSpPr>
          <p:cNvPr id="9" name="Rectangle 8"/>
          <p:cNvSpPr/>
          <p:nvPr/>
        </p:nvSpPr>
        <p:spPr>
          <a:xfrm>
            <a:off x="4268039" y="1224000"/>
            <a:ext cx="3656039" cy="2160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TextBox 9"/>
          <p:cNvSpPr txBox="1"/>
          <p:nvPr/>
        </p:nvSpPr>
        <p:spPr>
          <a:xfrm>
            <a:off x="4268039" y="1314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200" b="1">
                <a:solidFill>
                  <a:srgbClr val="57606A"/>
                </a:solidFill>
                <a:latin typeface="Pretendard"/>
              </a:rPr>
              <a:t>표준 kubeadm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76039" y="1548000"/>
            <a:ext cx="3440039" cy="57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E40AF"/>
                </a:solidFill>
                <a:latin typeface="Consolas"/>
              </a:rPr>
              <a:t>EncryptionConfiguration
+ KMS provider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12039" y="2231999"/>
            <a:ext cx="3368039" cy="72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외부 KMS 와 결합 · 키 회전 정책 관리 필요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2039" y="2988000"/>
            <a:ext cx="3368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1">
                <a:solidFill>
                  <a:srgbClr val="1E40AF"/>
                </a:solidFill>
                <a:latin typeface="Pretendard"/>
              </a:rPr>
              <a:t>운영 환경 표준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104078" y="1224000"/>
            <a:ext cx="3656039" cy="2160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5" name="TextBox 14"/>
          <p:cNvSpPr txBox="1"/>
          <p:nvPr/>
        </p:nvSpPr>
        <p:spPr>
          <a:xfrm>
            <a:off x="8104078" y="1314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200" b="1">
                <a:solidFill>
                  <a:srgbClr val="57606A"/>
                </a:solidFill>
                <a:latin typeface="Pretendard"/>
              </a:rPr>
              <a:t>클라우드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12078" y="1548000"/>
            <a:ext cx="3440039" cy="57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E40AF"/>
                </a:solidFill>
                <a:latin typeface="Consolas"/>
              </a:rPr>
              <a:t>AWS KMS / GCP KMS
provider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48078" y="2231999"/>
            <a:ext cx="3368039" cy="72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클라우드 관리형 키 · IAM 위임 · 가장 손쉬움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48078" y="2988000"/>
            <a:ext cx="3368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1">
                <a:solidFill>
                  <a:srgbClr val="1E40AF"/>
                </a:solidFill>
                <a:latin typeface="Pretendard"/>
              </a:rPr>
              <a:t>managed 환경 정답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2000" y="3960000"/>
            <a:ext cx="11328119" cy="864000"/>
          </a:xfrm>
          <a:prstGeom prst="rect">
            <a:avLst/>
          </a:prstGeom>
          <a:solidFill>
            <a:srgbClr val="FEF3C7"/>
          </a:solidFill>
          <a:ln w="19050">
            <a:solidFill>
              <a:srgbClr val="CA8A0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0" name="TextBox 19"/>
          <p:cNvSpPr txBox="1"/>
          <p:nvPr/>
        </p:nvSpPr>
        <p:spPr>
          <a:xfrm>
            <a:off x="612000" y="4050000"/>
            <a:ext cx="720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92400E"/>
                </a:solidFill>
                <a:latin typeface="Pretendard"/>
              </a:rPr>
              <a:t>닭과 달걀 — Vault 로 etcd 를 직접 풀 수 없다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000" y="4302000"/>
            <a:ext cx="10968119" cy="503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Vault Pod 도 K8s Secret(설정 · TLS · token) 을 etcd 에서 읽어야 시작 → etcd 복호화 = Vault 호출 = Vault 가 다시 etcd 필요. 단일 Vault 환경에선 별도 provider Vault 또는 다른 KMS 필수.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VSO 가 K8s Secret 을 만들면 etcd 보호가 다음 경계 — 닭달걀 함정 인지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#5-C · etcd 보호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14 / 17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⑥ K8s 설정 4 결정 — 기본 deny, 명시적 allow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환경 차이는 overlay 로, 보안 표면은 코드로 정의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224000"/>
          <a:ext cx="11340000" cy="25199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0000"/>
                <a:gridCol w="3060000"/>
                <a:gridCol w="7740000"/>
              </a:tblGrid>
              <a:tr h="503999"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400" b="1">
                          <a:solidFill>
                            <a:srgbClr val="24292F"/>
                          </a:solidFill>
                          <a:latin typeface="Pretendard"/>
                        </a:rPr>
                        <a:t>#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400" b="1">
                          <a:solidFill>
                            <a:srgbClr val="24292F"/>
                          </a:solidFill>
                          <a:latin typeface="Pretendard"/>
                        </a:rPr>
                        <a:t>결정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400" b="1">
                          <a:solidFill>
                            <a:srgbClr val="24292F"/>
                          </a:solidFill>
                          <a:latin typeface="Pretendard"/>
                        </a:rPr>
                        <a:t>줄어드는 것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  <a:tr h="503999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base / overlay 분리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환경 차이를 한 곳에만 — base 수정 1 번 = 모든 환경 자동 반영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03999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2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PSS Restricted enforce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runAsNonRoot · readOnlyRootFilesystem · capabilities=DROP ALL — 위반 시 admission 차단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  <a:tr h="503999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NetworkPolicy default-deny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기본 거부 + 명시 허용 — 신규 Pod 의 의도하지 않은 통신 가능성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03999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4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ingressClassName 명시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annotation 의존 X — 다중 ingress 환경에서 라우팅 모호성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3600000"/>
            <a:ext cx="1132811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1">
                <a:solidFill>
                  <a:srgbClr val="1E40AF"/>
                </a:solidFill>
                <a:latin typeface="Pretendard"/>
              </a:rPr>
              <a:t>#3  default-deny — 한 매니페스트가 전체 통신을 막고, allow 만 추가하게 한다</a:t>
            </a:r>
          </a:p>
        </p:txBody>
      </p:sp>
      <p:sp>
        <p:nvSpPr>
          <p:cNvPr id="6" name="Rectangle 5"/>
          <p:cNvSpPr/>
          <p:nvPr/>
        </p:nvSpPr>
        <p:spPr>
          <a:xfrm>
            <a:off x="432000" y="3851999"/>
            <a:ext cx="11328119" cy="1224000"/>
          </a:xfrm>
          <a:prstGeom prst="rect">
            <a:avLst/>
          </a:prstGeom>
          <a:solidFill>
            <a:srgbClr val="F6F8FA"/>
          </a:solidFill>
          <a:ln w="1270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576000" y="3906000"/>
            <a:ext cx="11040119" cy="115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Consolas"/>
              </a:rPr>
              <a:t>kind: NetworkPolicy
spec:
  podSelector: {}            # 모든 Pod
  policyTypes: [Ingress, Egress]   # 양쪽 모두 명시
  # ingress / egress 둘 다 비어있음 → 완전 차단</a:t>
            </a:r>
          </a:p>
        </p:txBody>
      </p:sp>
      <p:sp>
        <p:nvSpPr>
          <p:cNvPr id="8" name="Rectangle 7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보안 표면을 코드로 정의 — drift 도, 실수도 동시에 줄어든다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#6 · K8s 결정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15 / 17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⑦ Traefik — 운영 정책을 Middleware 한 줄 토글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K3s packaged Traefik 유지 · 코어 manifest 0 수정 · HelmChartConfig overlay 로 GitOps</a:t>
            </a:r>
          </a:p>
        </p:txBody>
      </p:sp>
      <p:pic>
        <p:nvPicPr>
          <p:cNvPr id="4" name="Picture 3" descr="07-traefik-pipe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1423897"/>
            <a:ext cx="11328119" cy="440620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dev 는 셀프사인 인증서 발급 이슈로 HTTP 운영 중 — cert-manager + 외부 DNS 가 다음 액션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#7 · Traefik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16 / 17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한 줄 정리 + 다음 액션</a:t>
            </a:r>
          </a:p>
        </p:txBody>
      </p:sp>
      <p:sp>
        <p:nvSpPr>
          <p:cNvPr id="3" name="Rectangle 2"/>
          <p:cNvSpPr/>
          <p:nvPr/>
        </p:nvSpPr>
        <p:spPr>
          <a:xfrm>
            <a:off x="432000" y="1296000"/>
            <a:ext cx="11328119" cy="1152000"/>
          </a:xfrm>
          <a:prstGeom prst="rect">
            <a:avLst/>
          </a:prstGeom>
          <a:solidFill>
            <a:srgbClr val="F0F9FF"/>
          </a:solidFill>
          <a:ln w="2032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612000" y="1440000"/>
            <a:ext cx="10968119" cy="36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24292F"/>
                </a:solidFill>
                <a:latin typeface="Pretendard"/>
              </a:rPr>
              <a:t>백엔드는 애플리케이션 내부만으로 완성되지 않는다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2000" y="1836000"/>
            <a:ext cx="10968119" cy="54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0">
                <a:solidFill>
                  <a:srgbClr val="57606A"/>
                </a:solidFill>
                <a:latin typeface="Pretendard"/>
              </a:rPr>
              <a:t>인증 → 시크릿 → 런타임 순서로 경계를 나누고 닫아야 운영 가능한 구조가 된다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2808000"/>
            <a:ext cx="1132811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1">
                <a:solidFill>
                  <a:srgbClr val="B91C1C"/>
                </a:solidFill>
                <a:latin typeface="Pretendard"/>
              </a:rPr>
              <a:t>다음 액션 — 우선순위 3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000" y="3114000"/>
            <a:ext cx="3680039" cy="1296000"/>
          </a:xfrm>
          <a:prstGeom prst="rect">
            <a:avLst/>
          </a:prstGeom>
          <a:solidFill>
            <a:srgbClr val="FFFFFF"/>
          </a:solidFill>
          <a:ln w="1524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540000" y="3186000"/>
            <a:ext cx="346403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1">
                <a:solidFill>
                  <a:srgbClr val="B91C1C"/>
                </a:solidFill>
                <a:latin typeface="Pretendard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0000" y="3402000"/>
            <a:ext cx="3464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24292F"/>
                </a:solidFill>
                <a:latin typeface="Pretendard"/>
              </a:rPr>
              <a:t>cert-manager + 외부 DNS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000" y="3726000"/>
            <a:ext cx="3464039" cy="64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57606A"/>
                </a:solidFill>
                <a:latin typeface="Pretendard"/>
              </a:rPr>
              <a:t>dev TLS 셀프사인 이슈 해소 · ssl_insecure_skip_verify 제거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256039" y="3114000"/>
            <a:ext cx="3680039" cy="1296000"/>
          </a:xfrm>
          <a:prstGeom prst="rect">
            <a:avLst/>
          </a:prstGeom>
          <a:solidFill>
            <a:srgbClr val="FFFFFF"/>
          </a:solidFill>
          <a:ln w="1524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2" name="TextBox 11"/>
          <p:cNvSpPr txBox="1"/>
          <p:nvPr/>
        </p:nvSpPr>
        <p:spPr>
          <a:xfrm>
            <a:off x="4364039" y="3186000"/>
            <a:ext cx="346403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1">
                <a:solidFill>
                  <a:srgbClr val="B91C1C"/>
                </a:solidFill>
                <a:latin typeface="Pretendard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64039" y="3402000"/>
            <a:ext cx="3464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24292F"/>
                </a:solidFill>
                <a:latin typeface="Pretendard"/>
              </a:rPr>
              <a:t>ForwardAuth E2E 검증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64039" y="3726000"/>
            <a:ext cx="3464039" cy="64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57606A"/>
                </a:solidFill>
                <a:latin typeface="Pretendard"/>
              </a:rPr>
              <a:t>실제 사용자 로그인 / 로그아웃 / 차단 흐름 통과 확인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80078" y="3114000"/>
            <a:ext cx="3680039" cy="1296000"/>
          </a:xfrm>
          <a:prstGeom prst="rect">
            <a:avLst/>
          </a:prstGeom>
          <a:solidFill>
            <a:srgbClr val="FFFFFF"/>
          </a:solidFill>
          <a:ln w="1524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6" name="TextBox 15"/>
          <p:cNvSpPr txBox="1"/>
          <p:nvPr/>
        </p:nvSpPr>
        <p:spPr>
          <a:xfrm>
            <a:off x="8188078" y="3186000"/>
            <a:ext cx="346403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1">
                <a:solidFill>
                  <a:srgbClr val="B91C1C"/>
                </a:solidFill>
                <a:latin typeface="Pretendard"/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88078" y="3402000"/>
            <a:ext cx="346403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24292F"/>
                </a:solidFill>
                <a:latin typeface="Pretendard"/>
              </a:rPr>
              <a:t>etcd encryption-at-rest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88078" y="3726000"/>
            <a:ext cx="3464039" cy="64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0">
                <a:solidFill>
                  <a:srgbClr val="57606A"/>
                </a:solidFill>
                <a:latin typeface="Pretendard"/>
              </a:rPr>
              <a:t>K3s --secrets-encryption 부터 (VSO 채택의 다음 경계)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2000" y="4680000"/>
            <a:ext cx="1132811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backup — registries.yaml 자동화 · CORS 책임 위치 · presentation-http/grpc 분리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Q &amp; A — 질문 받겠습니다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마무리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17 / 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발표 범위 — 5 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Auth → App → Data → Secret → Runtime 순서로 진행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655999"/>
            <a:ext cx="2136023" cy="2376000"/>
          </a:xfrm>
          <a:prstGeom prst="rect">
            <a:avLst/>
          </a:prstGeom>
          <a:solidFill>
            <a:srgbClr val="FFFFFF"/>
          </a:solidFill>
          <a:ln w="2032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781998"/>
            <a:ext cx="2136023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1E40AF"/>
                </a:solidFill>
                <a:latin typeface="Pretendard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4000" y="2159998"/>
            <a:ext cx="1992023" cy="68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Auth
Boundary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000" y="2951999"/>
            <a:ext cx="1920023" cy="97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oauth2-proxy 가 Ingress 단 로그인,
auth-server 는 JWT 재검증</a:t>
            </a:r>
          </a:p>
        </p:txBody>
      </p:sp>
      <p:sp>
        <p:nvSpPr>
          <p:cNvPr id="8" name="Rectangle 7"/>
          <p:cNvSpPr/>
          <p:nvPr/>
        </p:nvSpPr>
        <p:spPr>
          <a:xfrm>
            <a:off x="2730023" y="1655999"/>
            <a:ext cx="2136023" cy="2376000"/>
          </a:xfrm>
          <a:prstGeom prst="rect">
            <a:avLst/>
          </a:prstGeom>
          <a:solidFill>
            <a:srgbClr val="FFFFFF"/>
          </a:solidFill>
          <a:ln w="2032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2730023" y="1781998"/>
            <a:ext cx="2136023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1E40AF"/>
                </a:solidFill>
                <a:latin typeface="Pretendard"/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02023" y="2159998"/>
            <a:ext cx="1992023" cy="68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Application
Architecture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38023" y="2951999"/>
            <a:ext cx="1920023" cy="97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Clean Architecture 5 모듈,
ArchUnit 로 의존 방향 자동 검증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8046" y="1655999"/>
            <a:ext cx="2136023" cy="2376000"/>
          </a:xfrm>
          <a:prstGeom prst="rect">
            <a:avLst/>
          </a:prstGeom>
          <a:solidFill>
            <a:srgbClr val="FFFFFF"/>
          </a:solidFill>
          <a:ln w="20320">
            <a:solidFill>
              <a:srgbClr val="04785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3" name="TextBox 12"/>
          <p:cNvSpPr txBox="1"/>
          <p:nvPr/>
        </p:nvSpPr>
        <p:spPr>
          <a:xfrm>
            <a:off x="5028046" y="1781998"/>
            <a:ext cx="2136023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047857"/>
                </a:solidFill>
                <a:latin typeface="Pretendard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00046" y="2159998"/>
            <a:ext cx="1992023" cy="68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Data
&amp; Migration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36046" y="2951999"/>
            <a:ext cx="1920023" cy="97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Postgres 도메인 저장소,
Flyway = ConfigMap + Job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26069" y="1655999"/>
            <a:ext cx="2136023" cy="2376000"/>
          </a:xfrm>
          <a:prstGeom prst="rect">
            <a:avLst/>
          </a:prstGeom>
          <a:solidFill>
            <a:srgbClr val="FFFFFF"/>
          </a:solidFill>
          <a:ln w="20320">
            <a:solidFill>
              <a:srgbClr val="5B21B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7" name="TextBox 16"/>
          <p:cNvSpPr txBox="1"/>
          <p:nvPr/>
        </p:nvSpPr>
        <p:spPr>
          <a:xfrm>
            <a:off x="7326069" y="1781998"/>
            <a:ext cx="2136023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5B21B6"/>
                </a:solidFill>
                <a:latin typeface="Pretendard"/>
              </a:rPr>
              <a:t>04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98069" y="2159998"/>
            <a:ext cx="1992023" cy="68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Secret
Management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34069" y="2951999"/>
            <a:ext cx="1920023" cy="97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Vault → VSO → K8s Secret,
Pod 는 Vault 를 모름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624092" y="1655999"/>
            <a:ext cx="2136023" cy="2376000"/>
          </a:xfrm>
          <a:prstGeom prst="rect">
            <a:avLst/>
          </a:prstGeom>
          <a:solidFill>
            <a:srgbClr val="FFFFFF"/>
          </a:solidFill>
          <a:ln w="2032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1" name="TextBox 20"/>
          <p:cNvSpPr txBox="1"/>
          <p:nvPr/>
        </p:nvSpPr>
        <p:spPr>
          <a:xfrm>
            <a:off x="9624092" y="1781998"/>
            <a:ext cx="2136023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2200" b="1">
                <a:solidFill>
                  <a:srgbClr val="1E40AF"/>
                </a:solidFill>
                <a:latin typeface="Pretendard"/>
              </a:rPr>
              <a:t>05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96092" y="2159998"/>
            <a:ext cx="1992023" cy="68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K8s
Runtime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32092" y="2951999"/>
            <a:ext cx="1920023" cy="97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Kustomize base/overlay,
PSS + NetworkPolicy default-deny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2000" y="4320000"/>
            <a:ext cx="1132811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0">
                <a:solidFill>
                  <a:srgbClr val="57606A"/>
                </a:solidFill>
                <a:latin typeface="Pretendard"/>
              </a:rPr>
              <a:t>이번 발표는 '운영 완료' 가 아니라 '구성 정리' — 마지막에 다음 검증 항목으로 닫음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5 축을 순서대로 — 같은 흐름이 슬라이드 순서이기도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들어가며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2 / 17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전체 아키텍처 — 요청 ⊥ 시크릿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요청은 좌→우 3 계층, 시크릿은 하단에서 위로 — Pod 는 Vault 를 모름</a:t>
            </a:r>
          </a:p>
        </p:txBody>
      </p:sp>
      <p:pic>
        <p:nvPicPr>
          <p:cNvPr id="4" name="Picture 3" descr="01-over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188" y="1260000"/>
            <a:ext cx="10263743" cy="47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oauth2-proxy 가 Ingress 단 로그인, auth-server 가 JWT 재검증 — Edge / Resource Server 이중 경계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전체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3 / 17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① 인증 경계 — 이중 검증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Edge(oauth2-proxy) 가 세션 게이트, App(Spring Resource Server) 이 JWT 재검증</a:t>
            </a:r>
          </a:p>
        </p:txBody>
      </p:sp>
      <p:pic>
        <p:nvPicPr>
          <p:cNvPr id="4" name="Picture 3" descr="02-auth-fl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" y="1312253"/>
            <a:ext cx="11328119" cy="46294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검증 경계 2 곳 — Edge 에서 미인증 차단 + App 에서 issuer / signature / exp / role claim 재검증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#1 · 인증 경계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4 / 17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② 의존 방향을 테스트로 잠근다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Clean Architecture 5 모듈 + ArchUnit 자동 검증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24000"/>
            <a:ext cx="5400000" cy="3960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Rectangle 4"/>
          <p:cNvSpPr/>
          <p:nvPr/>
        </p:nvSpPr>
        <p:spPr>
          <a:xfrm>
            <a:off x="828000" y="1584000"/>
            <a:ext cx="2160000" cy="540000"/>
          </a:xfrm>
          <a:prstGeom prst="rect">
            <a:avLst/>
          </a:prstGeom>
          <a:solidFill>
            <a:srgbClr val="FFFFFF"/>
          </a:solidFill>
          <a:ln w="1524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828000" y="1746000"/>
            <a:ext cx="216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E40AF"/>
                </a:solidFill>
                <a:latin typeface="Consolas"/>
              </a:rPr>
              <a:t>presentation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276000" y="1584000"/>
            <a:ext cx="2160000" cy="540000"/>
          </a:xfrm>
          <a:prstGeom prst="rect">
            <a:avLst/>
          </a:prstGeom>
          <a:solidFill>
            <a:srgbClr val="FFFFFF"/>
          </a:solidFill>
          <a:ln w="1524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3276000" y="1746000"/>
            <a:ext cx="216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E40AF"/>
                </a:solidFill>
                <a:latin typeface="Consolas"/>
              </a:rPr>
              <a:t>infrastructure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2052000" y="2591999"/>
            <a:ext cx="2160000" cy="540000"/>
          </a:xfrm>
          <a:prstGeom prst="rect">
            <a:avLst/>
          </a:prstGeom>
          <a:solidFill>
            <a:srgbClr val="FFFFFF"/>
          </a:solidFill>
          <a:ln w="1524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TextBox 9"/>
          <p:cNvSpPr txBox="1"/>
          <p:nvPr/>
        </p:nvSpPr>
        <p:spPr>
          <a:xfrm>
            <a:off x="2052000" y="2753999"/>
            <a:ext cx="216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500" b="1">
                <a:solidFill>
                  <a:srgbClr val="1E40AF"/>
                </a:solidFill>
                <a:latin typeface="Consolas"/>
              </a:rPr>
              <a:t>application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52000" y="3599998"/>
            <a:ext cx="2160000" cy="540000"/>
          </a:xfrm>
          <a:prstGeom prst="rect">
            <a:avLst/>
          </a:prstGeom>
          <a:solidFill>
            <a:srgbClr val="F0F9FF"/>
          </a:solidFill>
          <a:ln w="2540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2" name="TextBox 11"/>
          <p:cNvSpPr txBox="1"/>
          <p:nvPr/>
        </p:nvSpPr>
        <p:spPr>
          <a:xfrm>
            <a:off x="2052000" y="3761998"/>
            <a:ext cx="216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700" b="1">
                <a:solidFill>
                  <a:srgbClr val="1E40AF"/>
                </a:solidFill>
                <a:latin typeface="Consolas"/>
              </a:rPr>
              <a:t>domain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908000" y="2124000"/>
            <a:ext cx="1224000" cy="467999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3132000" y="2124000"/>
            <a:ext cx="1224000" cy="467999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3132000" y="3131999"/>
            <a:ext cx="0" cy="467999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32000" y="4319998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1E40AF"/>
                </a:solidFill>
                <a:latin typeface="Pretendard"/>
              </a:rPr>
              <a:t>의존 방향은 한 방향만 — domain 은 그 누구도 모름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2000" y="4571998"/>
            <a:ext cx="540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57606A"/>
                </a:solidFill>
                <a:latin typeface="Pretendard"/>
              </a:rPr>
              <a:t>bootstrap (composition root) 만이 모든 모듈을 참조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12000" y="1224000"/>
            <a:ext cx="5748119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15803D"/>
                </a:solidFill>
                <a:latin typeface="Pretendard"/>
              </a:rPr>
              <a:t>ArchUnit 이 차단하는 위반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012000" y="1584000"/>
            <a:ext cx="5748119" cy="666000"/>
          </a:xfrm>
          <a:prstGeom prst="rect">
            <a:avLst/>
          </a:prstGeom>
          <a:solidFill>
            <a:srgbClr val="FFFFFF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0" name="TextBox 19"/>
          <p:cNvSpPr txBox="1"/>
          <p:nvPr/>
        </p:nvSpPr>
        <p:spPr>
          <a:xfrm>
            <a:off x="6120000" y="1656000"/>
            <a:ext cx="5532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1">
                <a:solidFill>
                  <a:srgbClr val="15803D"/>
                </a:solidFill>
                <a:latin typeface="Consolas"/>
              </a:rPr>
              <a:t>domain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0000" y="1872000"/>
            <a:ext cx="5532119" cy="36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Spring / Hibernate / JPA / servlet 의존 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012000" y="2340000"/>
            <a:ext cx="5748119" cy="666000"/>
          </a:xfrm>
          <a:prstGeom prst="rect">
            <a:avLst/>
          </a:prstGeom>
          <a:solidFill>
            <a:srgbClr val="FFFFFF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3" name="TextBox 22"/>
          <p:cNvSpPr txBox="1"/>
          <p:nvPr/>
        </p:nvSpPr>
        <p:spPr>
          <a:xfrm>
            <a:off x="6120000" y="2412000"/>
            <a:ext cx="5532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1">
                <a:solidFill>
                  <a:srgbClr val="15803D"/>
                </a:solidFill>
                <a:latin typeface="Consolas"/>
              </a:rPr>
              <a:t>application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20000" y="2628000"/>
            <a:ext cx="5532119" cy="36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presentation / infrastructure / Spring web 의존 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012000" y="3096000"/>
            <a:ext cx="5748119" cy="666000"/>
          </a:xfrm>
          <a:prstGeom prst="rect">
            <a:avLst/>
          </a:prstGeom>
          <a:solidFill>
            <a:srgbClr val="FFFFFF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6" name="TextBox 25"/>
          <p:cNvSpPr txBox="1"/>
          <p:nvPr/>
        </p:nvSpPr>
        <p:spPr>
          <a:xfrm>
            <a:off x="6120000" y="3168000"/>
            <a:ext cx="5532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1">
                <a:solidFill>
                  <a:srgbClr val="15803D"/>
                </a:solidFill>
                <a:latin typeface="Consolas"/>
              </a:rPr>
              <a:t>presentation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20000" y="3384000"/>
            <a:ext cx="5532119" cy="36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domain / infrastructure 직접 의존 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012000" y="3852000"/>
            <a:ext cx="5748119" cy="666000"/>
          </a:xfrm>
          <a:prstGeom prst="rect">
            <a:avLst/>
          </a:prstGeom>
          <a:solidFill>
            <a:srgbClr val="FFFFFF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9" name="TextBox 28"/>
          <p:cNvSpPr txBox="1"/>
          <p:nvPr/>
        </p:nvSpPr>
        <p:spPr>
          <a:xfrm>
            <a:off x="6120000" y="3924000"/>
            <a:ext cx="5532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1">
                <a:solidFill>
                  <a:srgbClr val="15803D"/>
                </a:solidFill>
                <a:latin typeface="Consolas"/>
              </a:rPr>
              <a:t>presentation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20000" y="4140000"/>
            <a:ext cx="5532119" cy="36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SecurityContext / Authentication 직접 접근 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사람 리뷰는 놓친다 — 테스트로 잠그면 PR 단계에서 자동 차단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#2 · Clean Architecture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5 / 17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내부 코드를 응답에 새지 않게 — 타입으로 잠근다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런타임 검사 X · 컴파일 실패로 막는다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24000"/>
            <a:ext cx="5400000" cy="1260000"/>
          </a:xfrm>
          <a:prstGeom prst="rect">
            <a:avLst/>
          </a:prstGeom>
          <a:solidFill>
            <a:srgbClr val="ECFDF5"/>
          </a:solidFill>
          <a:ln w="20320">
            <a:solidFill>
              <a:srgbClr val="15803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576000" y="1332000"/>
            <a:ext cx="5112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300" b="1">
                <a:solidFill>
                  <a:srgbClr val="15803D"/>
                </a:solidFill>
                <a:latin typeface="Pretendard"/>
              </a:rPr>
              <a:t>응답에 나가는 코드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00" y="1566000"/>
            <a:ext cx="5112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2400" b="1">
                <a:solidFill>
                  <a:srgbClr val="24292F"/>
                </a:solidFill>
                <a:latin typeface="Pretendard"/>
              </a:rPr>
              <a:t>Client-facing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000" y="1944000"/>
            <a:ext cx="5112000" cy="46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Common · Auth · Presentation 도메인의 안정된 계약 코드만.
클라이언트가 보고 다음 액션을 결정할 수 있는 코드.</a:t>
            </a:r>
          </a:p>
        </p:txBody>
      </p:sp>
      <p:sp>
        <p:nvSpPr>
          <p:cNvPr id="8" name="Rectangle 7"/>
          <p:cNvSpPr/>
          <p:nvPr/>
        </p:nvSpPr>
        <p:spPr>
          <a:xfrm>
            <a:off x="432000" y="2628000"/>
            <a:ext cx="5400000" cy="1260000"/>
          </a:xfrm>
          <a:prstGeom prst="rect">
            <a:avLst/>
          </a:prstGeom>
          <a:solidFill>
            <a:srgbClr val="FEF2F2"/>
          </a:solidFill>
          <a:ln w="20320">
            <a:solidFill>
              <a:srgbClr val="B91C1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TextBox 8"/>
          <p:cNvSpPr txBox="1"/>
          <p:nvPr/>
        </p:nvSpPr>
        <p:spPr>
          <a:xfrm>
            <a:off x="576000" y="2736000"/>
            <a:ext cx="5112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300" b="1">
                <a:solidFill>
                  <a:srgbClr val="B91C1C"/>
                </a:solidFill>
                <a:latin typeface="Pretendard"/>
              </a:rPr>
              <a:t>내부 분류 전용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6000" y="2970000"/>
            <a:ext cx="5112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2400" b="1">
                <a:solidFill>
                  <a:srgbClr val="24292F"/>
                </a:solidFill>
                <a:latin typeface="Pretendard"/>
              </a:rPr>
              <a:t>Internal-only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6000" y="3348000"/>
            <a:ext cx="5112000" cy="46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Infrastructure / 외부 어댑터 실패 원인 분류.
운영 트리아지에만 쓰이고, 응답 경로 통과 시 빌드 실패.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48000" y="1224000"/>
            <a:ext cx="5712119" cy="2664000"/>
          </a:xfrm>
          <a:prstGeom prst="rect">
            <a:avLst/>
          </a:prstGeom>
          <a:solidFill>
            <a:srgbClr val="F6F8FA"/>
          </a:solidFill>
          <a:ln w="12700">
            <a:solidFill>
              <a:srgbClr val="2429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3" name="TextBox 12"/>
          <p:cNvSpPr txBox="1"/>
          <p:nvPr/>
        </p:nvSpPr>
        <p:spPr>
          <a:xfrm>
            <a:off x="6192000" y="1368000"/>
            <a:ext cx="542411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300" b="1">
                <a:solidFill>
                  <a:srgbClr val="57606A"/>
                </a:solidFill>
                <a:latin typeface="Pretendard"/>
              </a:rPr>
              <a:t>응답 매퍼 시그니처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92000" y="1727999"/>
            <a:ext cx="5424119" cy="503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800" b="1">
                <a:solidFill>
                  <a:srgbClr val="15803D"/>
                </a:solidFill>
                <a:latin typeface="Consolas"/>
              </a:rPr>
              <a:t>map(
  ClientFacing
) → HttpStatus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92000" y="2879999"/>
            <a:ext cx="5424119" cy="90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Internal-only 코드를 인자로 넘기면
→ 컴파일 실패
→ CI 가 PR 단계에서 차단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2000" y="4752000"/>
            <a:ext cx="1132811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700" b="1">
                <a:solidFill>
                  <a:srgbClr val="24292F"/>
                </a:solidFill>
                <a:latin typeface="Pretendard"/>
              </a:rPr>
              <a:t>내부 분류는 운영을 위해 남기되, 응답 계약에는 노출하지 않는다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타입이 정책이다 — 컴파일러가 실수를 먼저 잡는다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#2-A · Exception 정책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6 / 17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실패 지점별로 잡는 곳을 분리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어디서 실패했는지가 보이게 — 다음 조치가 빨라진다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224000"/>
          <a:ext cx="11340000" cy="270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0000"/>
                <a:gridCol w="6660000"/>
              </a:tblGrid>
              <a:tr h="450000"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400" b="1">
                          <a:solidFill>
                            <a:srgbClr val="24292F"/>
                          </a:solidFill>
                          <a:latin typeface="Pretendard"/>
                        </a:rPr>
                        <a:t>실패 지점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400" b="1">
                          <a:solidFill>
                            <a:srgbClr val="24292F"/>
                          </a:solidFill>
                          <a:latin typeface="Pretendard"/>
                        </a:rPr>
                        <a:t>응답 / 운영 의미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  <a:tr h="450000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DB / Vault / 외부 HTTP 어댑터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내부 원인은 숨기고 COMMON-999 로 정규화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0000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Spring Security 필터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인증 상태에 따라 401 / 403 분기 (다음 슬라이드)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  <a:tr h="450000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Bean Validation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필드 단위 errors map 으로 입력 오류 반환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50000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Spring MVC 입력 파싱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파라미터 / body / upload 등 요청 형식 오류</a:t>
                      </a:r>
                    </a:p>
                  </a:txBody>
                  <a:tcPr>
                    <a:solidFill>
                      <a:srgbClr val="F6F8FA"/>
                    </a:solidFill>
                  </a:tcPr>
                </a:tc>
              </a:tr>
              <a:tr h="450000">
                <a:tc>
                  <a:txBody>
                    <a:bodyPr lIns="72000" rIns="72000" anchor="ctr"/>
                    <a:lstStyle/>
                    <a:p>
                      <a:pPr algn="l"/>
                      <a:r>
                        <a:rPr sz="1300" b="1">
                          <a:solidFill>
                            <a:srgbClr val="24292F"/>
                          </a:solidFill>
                          <a:latin typeface="Pretendard"/>
                        </a:rPr>
                        <a:t>Application use case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 lIns="72000" rIns="72000" anchor="ctr"/>
                    <a:lstStyle/>
                    <a:p>
                      <a:pPr algn="ctr"/>
                      <a:r>
                        <a:rPr sz="1300" b="0">
                          <a:solidFill>
                            <a:srgbClr val="24292F"/>
                          </a:solidFill>
                          <a:latin typeface="Pretendard"/>
                        </a:rPr>
                        <a:t>BusinessException + 최후 안전망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32000" y="3816000"/>
            <a:ext cx="11328119" cy="864000"/>
          </a:xfrm>
          <a:prstGeom prst="rect">
            <a:avLst/>
          </a:prstGeom>
          <a:solidFill>
            <a:srgbClr val="FEF3C7"/>
          </a:solidFill>
          <a:ln w="17780">
            <a:solidFill>
              <a:srgbClr val="CA8A0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612000" y="3924000"/>
            <a:ext cx="432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92400E"/>
                </a:solidFill>
                <a:latin typeface="Pretendard"/>
              </a:rPr>
              <a:t>advice 가 못 보는 경로도 envelope 통일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2000" y="4194000"/>
            <a:ext cx="10968119" cy="43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필터 체인 인증/인가 예외 + sendError / 이중 폴트 / 우회 경로 — 전용 안전망 핸들러로 같은 응답 형식 보장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클래스 이름이 아니라 실패 지점 — 운영 트리아지의 1차 분류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#2-B · Exception 계층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7 / 17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실패 응답 3 계약 — 클라이언트가 다음 행동을 결정 가능하게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형식은 통일, HTTP 의미는 보존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24000"/>
            <a:ext cx="3656039" cy="266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57606A"/>
                </a:solidFill>
                <a:latin typeface="Pretendard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000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envelope 통일</a:t>
            </a:r>
          </a:p>
        </p:txBody>
      </p:sp>
      <p:sp>
        <p:nvSpPr>
          <p:cNvPr id="7" name="Rectangle 6"/>
          <p:cNvSpPr/>
          <p:nvPr/>
        </p:nvSpPr>
        <p:spPr>
          <a:xfrm>
            <a:off x="576000" y="1980000"/>
            <a:ext cx="3368039" cy="936000"/>
          </a:xfrm>
          <a:prstGeom prst="rect">
            <a:avLst/>
          </a:prstGeom>
          <a:solidFill>
            <a:srgbClr val="F0F9FF"/>
          </a:solidFill>
          <a:ln w="1016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612000" y="2051999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1E40AF"/>
                </a:solidFill>
                <a:latin typeface="Consolas"/>
              </a:rPr>
              <a:t>{ success, code, message,
  data, errors,
  traceId, timestamp 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2000" y="3024000"/>
            <a:ext cx="3296039" cy="79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data 와 errors 분리 — 성공/실패 응답이 섞이지 않음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68039" y="1224000"/>
            <a:ext cx="3656039" cy="266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TextBox 10"/>
          <p:cNvSpPr txBox="1"/>
          <p:nvPr/>
        </p:nvSpPr>
        <p:spPr>
          <a:xfrm>
            <a:off x="4268039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57606A"/>
                </a:solidFill>
                <a:latin typeface="Pretendard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76039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401 vs 403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12039" y="1980000"/>
            <a:ext cx="3368039" cy="936000"/>
          </a:xfrm>
          <a:prstGeom prst="rect">
            <a:avLst/>
          </a:prstGeom>
          <a:solidFill>
            <a:srgbClr val="F0F9FF"/>
          </a:solidFill>
          <a:ln w="1016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4" name="TextBox 13"/>
          <p:cNvSpPr txBox="1"/>
          <p:nvPr/>
        </p:nvSpPr>
        <p:spPr>
          <a:xfrm>
            <a:off x="4448039" y="2051999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1E40AF"/>
                </a:solidFill>
                <a:latin typeface="Consolas"/>
              </a:rPr>
              <a:t>익명 → 401
인증된 사용자 → 403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48039" y="3024000"/>
            <a:ext cx="3296039" cy="79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익명에게 403 주면 클라이언트가 로그인 / 재발급 플로우 시작 불가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04078" y="1224000"/>
            <a:ext cx="3656039" cy="2664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7" name="TextBox 16"/>
          <p:cNvSpPr txBox="1"/>
          <p:nvPr/>
        </p:nvSpPr>
        <p:spPr>
          <a:xfrm>
            <a:off x="8104078" y="1332000"/>
            <a:ext cx="3656039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400" b="1">
                <a:solidFill>
                  <a:srgbClr val="57606A"/>
                </a:solidFill>
                <a:latin typeface="Pretendard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12078" y="1584000"/>
            <a:ext cx="344003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800" b="1">
                <a:solidFill>
                  <a:srgbClr val="24292F"/>
                </a:solidFill>
                <a:latin typeface="Pretendard"/>
              </a:rPr>
              <a:t>status 보존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48078" y="1980000"/>
            <a:ext cx="3368039" cy="936000"/>
          </a:xfrm>
          <a:prstGeom prst="rect">
            <a:avLst/>
          </a:prstGeom>
          <a:solidFill>
            <a:srgbClr val="F0F9FF"/>
          </a:solidFill>
          <a:ln w="1016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0" name="TextBox 19"/>
          <p:cNvSpPr txBox="1"/>
          <p:nvPr/>
        </p:nvSpPr>
        <p:spPr>
          <a:xfrm>
            <a:off x="8284078" y="2051999"/>
            <a:ext cx="3296039" cy="827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300" b="1">
                <a:solidFill>
                  <a:srgbClr val="1E40AF"/>
                </a:solidFill>
                <a:latin typeface="Consolas"/>
              </a:rPr>
              <a:t>404 → 404
500 → 500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84078" y="3024000"/>
            <a:ext cx="3296039" cy="79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100" b="0">
                <a:solidFill>
                  <a:srgbClr val="24292F"/>
                </a:solidFill>
                <a:latin typeface="Pretendard"/>
              </a:rPr>
              <a:t>/error 에서 컨테이너 결정 status 유지 — LB · SDK 정책 보호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2000" y="4680000"/>
            <a:ext cx="11328119" cy="28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200" b="0">
                <a:solidFill>
                  <a:srgbClr val="57606A"/>
                </a:solidFill>
                <a:latin typeface="Pretendard"/>
              </a:rPr>
              <a:t>검증 근거 — JaCoCo Tier1 95%+ · PIT app 94% / pres 77% · jqwik 속성 테스트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응답 형식은 통일, HTTP 의미는 뭉개지 않는다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#2-C · Exception envelope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8 / 17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288000"/>
            <a:ext cx="11328119" cy="503999"/>
          </a:xfrm>
          <a:prstGeom prst="rect">
            <a:avLst/>
          </a:prstGeom>
          <a:noFill/>
        </p:spPr>
        <p:txBody>
          <a:bodyPr wrap="square" lIns="36000" rIns="36000" tIns="18000" bIns="18000" anchor="b">
            <a:spAutoFit/>
          </a:bodyPr>
          <a:lstStyle/>
          <a:p>
            <a:pPr algn="l"/>
            <a:r>
              <a:rPr sz="3200" b="1">
                <a:solidFill>
                  <a:srgbClr val="24292F"/>
                </a:solidFill>
                <a:latin typeface="Pretendard"/>
              </a:rPr>
              <a:t>traceId 하나로 응답과 로그를 묶는다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828000"/>
            <a:ext cx="11328119" cy="324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400" b="0">
                <a:solidFill>
                  <a:srgbClr val="57606A"/>
                </a:solidFill>
                <a:latin typeface="Pretendard"/>
              </a:rPr>
              <a:t>MDC 가 비면 sentinel '-' 로 노출 — 필터 누락을 숨기지 않음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980000"/>
            <a:ext cx="2160000" cy="612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2088000"/>
            <a:ext cx="216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700" b="1">
                <a:solidFill>
                  <a:srgbClr val="1E40AF"/>
                </a:solidFill>
                <a:latin typeface="Pretendard"/>
              </a:rPr>
              <a:t>HTTP 요청</a:t>
            </a:r>
          </a:p>
        </p:txBody>
      </p:sp>
      <p:sp>
        <p:nvSpPr>
          <p:cNvPr id="6" name="Rectangle 5"/>
          <p:cNvSpPr/>
          <p:nvPr/>
        </p:nvSpPr>
        <p:spPr>
          <a:xfrm>
            <a:off x="2808000" y="1980000"/>
            <a:ext cx="2160000" cy="612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2808000" y="2088000"/>
            <a:ext cx="216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700" b="1">
                <a:solidFill>
                  <a:srgbClr val="1E40AF"/>
                </a:solidFill>
                <a:latin typeface="Consolas"/>
              </a:rPr>
              <a:t>traceId 발급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08000" y="2340000"/>
            <a:ext cx="2160000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000" b="0">
                <a:solidFill>
                  <a:srgbClr val="57606A"/>
                </a:solidFill>
                <a:latin typeface="Pretendard"/>
              </a:rPr>
              <a:t>(servlet filter)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2592000" y="2286000"/>
            <a:ext cx="216000" cy="0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184000" y="1980000"/>
            <a:ext cx="2160000" cy="612000"/>
          </a:xfrm>
          <a:prstGeom prst="rect">
            <a:avLst/>
          </a:prstGeom>
          <a:solidFill>
            <a:srgbClr val="FFFFFF"/>
          </a:solidFill>
          <a:ln w="1778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TextBox 10"/>
          <p:cNvSpPr txBox="1"/>
          <p:nvPr/>
        </p:nvSpPr>
        <p:spPr>
          <a:xfrm>
            <a:off x="5184000" y="2088000"/>
            <a:ext cx="216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700" b="1">
                <a:solidFill>
                  <a:srgbClr val="1E40AF"/>
                </a:solidFill>
                <a:latin typeface="Consolas"/>
              </a:rPr>
              <a:t>MDC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84000" y="2340000"/>
            <a:ext cx="2160000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ctr"/>
            <a:r>
              <a:rPr sz="1000" b="0">
                <a:solidFill>
                  <a:srgbClr val="57606A"/>
                </a:solidFill>
                <a:latin typeface="Pretendard"/>
              </a:rPr>
              <a:t>(per-request context)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4968000" y="2286000"/>
            <a:ext cx="216000" cy="0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776000" y="1728001"/>
            <a:ext cx="3984119" cy="612000"/>
          </a:xfrm>
          <a:prstGeom prst="rect">
            <a:avLst/>
          </a:prstGeom>
          <a:solidFill>
            <a:srgbClr val="F0F9FF"/>
          </a:solidFill>
          <a:ln w="1524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5" name="TextBox 14"/>
          <p:cNvSpPr txBox="1"/>
          <p:nvPr/>
        </p:nvSpPr>
        <p:spPr>
          <a:xfrm>
            <a:off x="7884000" y="1792801"/>
            <a:ext cx="3768119" cy="16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1">
                <a:solidFill>
                  <a:srgbClr val="57606A"/>
                </a:solidFill>
                <a:latin typeface="Pretendard"/>
              </a:rPr>
              <a:t>응답 헤더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4000" y="1962001"/>
            <a:ext cx="3768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1E40AF"/>
                </a:solidFill>
                <a:latin typeface="Consolas"/>
              </a:rPr>
              <a:t>X-Trace-Id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84000" y="2152801"/>
            <a:ext cx="3768119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000" b="0">
                <a:solidFill>
                  <a:srgbClr val="57606A"/>
                </a:solidFill>
                <a:latin typeface="Pretendard"/>
              </a:rPr>
              <a:t>클라이언트가 동일 ID 로 추적</a:t>
            </a:r>
          </a:p>
        </p:txBody>
      </p:sp>
      <p:cxnSp>
        <p:nvCxnSpPr>
          <p:cNvPr id="18" name="Connector 17"/>
          <p:cNvCxnSpPr/>
          <p:nvPr/>
        </p:nvCxnSpPr>
        <p:spPr>
          <a:xfrm flipV="1">
            <a:off x="7344000" y="2034001"/>
            <a:ext cx="432000" cy="251999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776000" y="2484001"/>
            <a:ext cx="3984119" cy="612000"/>
          </a:xfrm>
          <a:prstGeom prst="rect">
            <a:avLst/>
          </a:prstGeom>
          <a:solidFill>
            <a:srgbClr val="F0F9FF"/>
          </a:solidFill>
          <a:ln w="15240">
            <a:solidFill>
              <a:srgbClr val="1E40A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0" name="TextBox 19"/>
          <p:cNvSpPr txBox="1"/>
          <p:nvPr/>
        </p:nvSpPr>
        <p:spPr>
          <a:xfrm>
            <a:off x="7884000" y="2548801"/>
            <a:ext cx="3768119" cy="162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100" b="1">
                <a:solidFill>
                  <a:srgbClr val="57606A"/>
                </a:solidFill>
                <a:latin typeface="Pretendard"/>
              </a:rPr>
              <a:t>앱 로그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84000" y="2718001"/>
            <a:ext cx="3768119" cy="19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1E40AF"/>
                </a:solidFill>
                <a:latin typeface="Consolas"/>
              </a:rPr>
              <a:t>%X{traceId}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84000" y="2908801"/>
            <a:ext cx="3768119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000" b="0">
                <a:solidFill>
                  <a:srgbClr val="57606A"/>
                </a:solidFill>
                <a:latin typeface="Pretendard"/>
              </a:rPr>
              <a:t>운영자가 같은 ID 로 요청 흐름 검색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7344000" y="2286000"/>
            <a:ext cx="432000" cy="504001"/>
          </a:xfrm>
          <a:prstGeom prst="line">
            <a:avLst/>
          </a:prstGeom>
          <a:ln w="19050">
            <a:solidFill>
              <a:srgbClr val="1E40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32000" y="3600000"/>
            <a:ext cx="11328119" cy="900000"/>
          </a:xfrm>
          <a:prstGeom prst="rect">
            <a:avLst/>
          </a:prstGeom>
          <a:solidFill>
            <a:srgbClr val="FEF3C7"/>
          </a:solidFill>
          <a:ln w="17780">
            <a:solidFill>
              <a:srgbClr val="CA8A0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25" name="TextBox 24"/>
          <p:cNvSpPr txBox="1"/>
          <p:nvPr/>
        </p:nvSpPr>
        <p:spPr>
          <a:xfrm>
            <a:off x="612000" y="3708000"/>
            <a:ext cx="7200000" cy="216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500" b="1">
                <a:solidFill>
                  <a:srgbClr val="92400E"/>
                </a:solidFill>
                <a:latin typeface="Pretendard"/>
              </a:rPr>
              <a:t>필터 누락도 숨기지 않는다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2000" y="3978000"/>
            <a:ext cx="10968119" cy="468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24292F"/>
                </a:solidFill>
                <a:latin typeface="Pretendard"/>
              </a:rPr>
              <a:t>MDC 가 비어 있으면 응답 traceId 필드에 sentinel "-" 노출 — JSON null 로 가리지 않아 'TraceIdFilter 가 빠졌다' 가 즉시 보임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32000" y="6138000"/>
            <a:ext cx="11328119" cy="396000"/>
          </a:xfrm>
          <a:prstGeom prst="rect">
            <a:avLst/>
          </a:prstGeom>
          <a:solidFill>
            <a:srgbClr val="F6F8FA"/>
          </a:solidFill>
          <a:ln w="9525">
            <a:solidFill>
              <a:srgbClr val="D0D7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44000" rIns="144000"/>
          <a:lstStyle/>
          <a:p>
            <a:pPr algn="ctr"/>
            <a:r>
              <a:rPr sz="1400" b="1">
                <a:solidFill>
                  <a:srgbClr val="24292F"/>
                </a:solidFill>
                <a:latin typeface="Pretendard"/>
              </a:rPr>
              <a:t>운영 트리아지는 traceId 한 개로 요청 단위 흐름을 좁혀간다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6000" y="108000"/>
            <a:ext cx="5400000" cy="251999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l"/>
            <a:r>
              <a:rPr sz="1200" b="0">
                <a:solidFill>
                  <a:srgbClr val="57606A"/>
                </a:solidFill>
                <a:latin typeface="Pretendard"/>
              </a:rPr>
              <a:t>세부 #2-D · Logging traceId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328119" y="6606001"/>
            <a:ext cx="720000" cy="180000"/>
          </a:xfrm>
          <a:prstGeom prst="rect">
            <a:avLst/>
          </a:prstGeom>
          <a:noFill/>
        </p:spPr>
        <p:txBody>
          <a:bodyPr wrap="square" lIns="36000" rIns="36000" tIns="18000" bIns="18000" anchor="t">
            <a:spAutoFit/>
          </a:bodyPr>
          <a:lstStyle/>
          <a:p>
            <a:pPr algn="r"/>
            <a:r>
              <a:rPr sz="1000" b="0">
                <a:solidFill>
                  <a:srgbClr val="57606A"/>
                </a:solidFill>
                <a:latin typeface="Pretendard"/>
              </a:rPr>
              <a:t>9 / 17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